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80D0-3CDD-CE48-97A9-1BD82D4174F9}" type="datetimeFigureOut">
              <a:rPr lang="fi-FI" smtClean="0"/>
              <a:pPr/>
              <a:t>23.7.2013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5DA87-C9C5-694C-9ED0-15EC52D1E8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18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5DA87-C9C5-694C-9ED0-15EC52D1E850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5DA87-C9C5-694C-9ED0-15EC52D1E850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5DA87-C9C5-694C-9ED0-15EC52D1E850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5DA87-C9C5-694C-9ED0-15EC52D1E850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5DA87-C9C5-694C-9ED0-15EC52D1E850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osoitt.</a:t>
            </a:r>
            <a:endParaRPr kumimoji="0" lang="en-US"/>
          </a:p>
        </p:txBody>
      </p:sp>
      <p:sp>
        <p:nvSpPr>
          <p:cNvPr id="28" name="Otsikk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cxnSp>
        <p:nvCxnSpPr>
          <p:cNvPr id="8" name="Suora yhdysviiv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i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äiväyksen paikkamerkki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A96D-EADE-294B-849F-9813CEBD17CA}" type="datetimeFigureOut">
              <a:rPr lang="fi-FI" smtClean="0"/>
              <a:pPr/>
              <a:t>23.7.2013</a:t>
            </a:fld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43E74-FF35-7644-9EBD-4A7CE4A291F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A96D-EADE-294B-849F-9813CEBD17CA}" type="datetimeFigureOut">
              <a:rPr lang="fi-FI" smtClean="0"/>
              <a:pPr/>
              <a:t>23.7.2013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3E74-FF35-7644-9EBD-4A7CE4A291F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A96D-EADE-294B-849F-9813CEBD17CA}" type="datetimeFigureOut">
              <a:rPr lang="fi-FI" smtClean="0"/>
              <a:pPr/>
              <a:t>23.7.2013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3E74-FF35-7644-9EBD-4A7CE4A291F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4" name="Päiväyksen paikkamerkki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D9A96D-EADE-294B-849F-9813CEBD17CA}" type="datetimeFigureOut">
              <a:rPr lang="fi-FI" smtClean="0"/>
              <a:pPr/>
              <a:t>23.7.2013</a:t>
            </a:fld>
            <a:endParaRPr lang="fi-FI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343E74-FF35-7644-9EBD-4A7CE4A291F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A96D-EADE-294B-849F-9813CEBD17CA}" type="datetimeFigureOut">
              <a:rPr lang="fi-FI" smtClean="0"/>
              <a:pPr/>
              <a:t>23.7.2013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3E74-FF35-7644-9EBD-4A7CE4A291F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osoittamalla</a:t>
            </a:r>
          </a:p>
        </p:txBody>
      </p:sp>
      <p:cxnSp>
        <p:nvCxnSpPr>
          <p:cNvPr id="7" name="Suora yhdysviiv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A96D-EADE-294B-849F-9813CEBD17CA}" type="datetimeFigureOut">
              <a:rPr lang="fi-FI" smtClean="0"/>
              <a:pPr/>
              <a:t>23.7.2013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3E74-FF35-7644-9EBD-4A7CE4A291F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3E74-FF35-7644-9EBD-4A7CE4A291F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A96D-EADE-294B-849F-9813CEBD17CA}" type="datetimeFigureOut">
              <a:rPr lang="fi-FI" smtClean="0"/>
              <a:pPr/>
              <a:t>23.7.2013</a:t>
            </a:fld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osoittamalla</a:t>
            </a:r>
          </a:p>
        </p:txBody>
      </p:sp>
      <p:sp>
        <p:nvSpPr>
          <p:cNvPr id="32" name="Sisällön paikkamerkk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34" name="Sisällön paikkamerkk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osoittamalla</a:t>
            </a:r>
          </a:p>
        </p:txBody>
      </p:sp>
      <p:cxnSp>
        <p:nvCxnSpPr>
          <p:cNvPr id="10" name="Suora yhdysviiv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A96D-EADE-294B-849F-9813CEBD17CA}" type="datetimeFigureOut">
              <a:rPr lang="fi-FI" smtClean="0"/>
              <a:pPr/>
              <a:t>23.7.2013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3E74-FF35-7644-9EBD-4A7CE4A291F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A96D-EADE-294B-849F-9813CEBD17CA}" type="datetimeFigureOut">
              <a:rPr lang="fi-FI" smtClean="0"/>
              <a:pPr/>
              <a:t>23.7.2013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3E74-FF35-7644-9EBD-4A7CE4A291F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isällön paikkamerkk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osoittamalla</a:t>
            </a:r>
          </a:p>
        </p:txBody>
      </p:sp>
      <p:sp>
        <p:nvSpPr>
          <p:cNvPr id="31" name="Otsikk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8" name="Päiväyksen paikkamerkki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D9A96D-EADE-294B-849F-9813CEBD17CA}" type="datetimeFigureOut">
              <a:rPr lang="fi-FI" smtClean="0"/>
              <a:pPr/>
              <a:t>23.7.2013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343E74-FF35-7644-9EBD-4A7CE4A291F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i-FI" smtClean="0"/>
              <a:t>Lisää kuva osoittamalla symbolia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osoittamalla</a:t>
            </a:r>
          </a:p>
        </p:txBody>
      </p:sp>
      <p:sp>
        <p:nvSpPr>
          <p:cNvPr id="8" name="Päiväykse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A96D-EADE-294B-849F-9813CEBD17CA}" type="datetimeFigureOut">
              <a:rPr lang="fi-FI" smtClean="0"/>
              <a:pPr/>
              <a:t>23.7.2013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43E74-FF35-7644-9EBD-4A7CE4A291F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osoittamalla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24" name="Päiväyksen paikkamerkki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D9A96D-EADE-294B-849F-9813CEBD17CA}" type="datetimeFigureOut">
              <a:rPr lang="fi-FI" smtClean="0"/>
              <a:pPr/>
              <a:t>23.7.2013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343E74-FF35-7644-9EBD-4A7CE4A291F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anna.eriksson@york.ac.uk" TargetMode="External"/><Relationship Id="rId2" Type="http://schemas.openxmlformats.org/officeDocument/2006/relationships/hyperlink" Target="http://www.york.ac.uk/cahr/defend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lyn.crawshaw@york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694232"/>
          </a:xfrm>
        </p:spPr>
        <p:txBody>
          <a:bodyPr/>
          <a:lstStyle/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Centre for Applied Human Rights</a:t>
            </a:r>
          </a:p>
          <a:p>
            <a:r>
              <a:rPr lang="fi-FI" sz="1400" dirty="0" err="1" smtClean="0"/>
              <a:t>Cities</a:t>
            </a:r>
            <a:r>
              <a:rPr lang="fi-FI" sz="1400" dirty="0" smtClean="0"/>
              <a:t> as </a:t>
            </a:r>
            <a:r>
              <a:rPr lang="fi-FI" sz="1400" dirty="0" err="1" smtClean="0"/>
              <a:t>Sanctuary</a:t>
            </a:r>
            <a:r>
              <a:rPr lang="fi-FI" sz="1400" dirty="0" smtClean="0"/>
              <a:t> Workshop, York 9-10 </a:t>
            </a:r>
            <a:r>
              <a:rPr lang="fi-FI" sz="1400" dirty="0" err="1" smtClean="0"/>
              <a:t>July</a:t>
            </a:r>
            <a:r>
              <a:rPr lang="fi-FI" sz="1400" dirty="0" smtClean="0"/>
              <a:t> 2013</a:t>
            </a:r>
            <a:endParaRPr lang="fi-FI" sz="1400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Protective</a:t>
            </a:r>
            <a:r>
              <a:rPr lang="fi-FI" dirty="0" smtClean="0"/>
              <a:t> </a:t>
            </a:r>
            <a:r>
              <a:rPr lang="fi-FI" dirty="0" err="1" smtClean="0"/>
              <a:t>Fellowship</a:t>
            </a:r>
            <a:r>
              <a:rPr lang="fi-FI" dirty="0" smtClean="0"/>
              <a:t> </a:t>
            </a:r>
            <a:r>
              <a:rPr lang="fi-FI" dirty="0" err="1" smtClean="0"/>
              <a:t>Scheme</a:t>
            </a:r>
            <a:r>
              <a:rPr lang="fi-FI" dirty="0" smtClean="0"/>
              <a:t> for Human Rights </a:t>
            </a:r>
            <a:r>
              <a:rPr lang="fi-FI" dirty="0" err="1" smtClean="0"/>
              <a:t>Defenders</a:t>
            </a:r>
            <a:r>
              <a:rPr lang="fi-FI" dirty="0" smtClean="0"/>
              <a:t> at </a:t>
            </a:r>
            <a:r>
              <a:rPr lang="fi-FI" dirty="0" err="1" smtClean="0"/>
              <a:t>Risk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83" y="6022339"/>
            <a:ext cx="3985399" cy="500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b="1"/>
              <a:t>Expectations of ‘matched’ HRDs</a:t>
            </a:r>
          </a:p>
          <a:p>
            <a:pPr>
              <a:buFontTx/>
              <a:buNone/>
            </a:pPr>
            <a:endParaRPr lang="en-GB"/>
          </a:p>
          <a:p>
            <a:r>
              <a:rPr lang="en-GB"/>
              <a:t>To pay due regard to the boundaries of the relationship insofar as the commitment of the Friend is time limited and does not include material assistance.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7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issues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Attention to potential for overload:</a:t>
            </a:r>
          </a:p>
          <a:p>
            <a:pPr lvl="1"/>
            <a:r>
              <a:rPr lang="en-GB"/>
              <a:t>HRDs themselves</a:t>
            </a:r>
          </a:p>
          <a:p>
            <a:pPr lvl="1"/>
            <a:r>
              <a:rPr lang="en-GB"/>
              <a:t>Friends</a:t>
            </a:r>
          </a:p>
          <a:p>
            <a:pPr lvl="1"/>
            <a:r>
              <a:rPr lang="en-GB"/>
              <a:t>Staff at the Centre</a:t>
            </a:r>
          </a:p>
          <a:p>
            <a:pPr lvl="1"/>
            <a:endParaRPr lang="en-GB"/>
          </a:p>
          <a:p>
            <a:r>
              <a:rPr lang="en-GB"/>
              <a:t>Attention to ‘vulnerability’</a:t>
            </a:r>
          </a:p>
          <a:p>
            <a:endParaRPr lang="en-GB"/>
          </a:p>
          <a:p>
            <a:r>
              <a:rPr lang="en-GB"/>
              <a:t>Evaluation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2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 smtClean="0"/>
              <a:t>Visit </a:t>
            </a:r>
            <a:r>
              <a:rPr lang="fi-FI" dirty="0" smtClean="0">
                <a:hlinkClick r:id="rId2"/>
              </a:rPr>
              <a:t>www.york.ac.uk/cahr/defenders</a:t>
            </a:r>
            <a:endParaRPr lang="fi-FI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 smtClean="0"/>
              <a:t>Or contact </a:t>
            </a:r>
            <a:r>
              <a:rPr lang="fi-FI" dirty="0" smtClean="0">
                <a:hlinkClick r:id="rId3"/>
              </a:rPr>
              <a:t>sanna.eriksson@york.ac.uk</a:t>
            </a:r>
            <a:r>
              <a:rPr lang="fi-FI" dirty="0" smtClean="0"/>
              <a:t> (Fellowship scheme)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 smtClean="0">
                <a:hlinkClick r:id="rId4"/>
              </a:rPr>
              <a:t>Marilyn.crawshaw@york.ac.uk</a:t>
            </a:r>
            <a:r>
              <a:rPr lang="fi-FI" dirty="0" smtClean="0"/>
              <a:t> (Friends scheme)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fi-FI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For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/>
              <a:t>University-based</a:t>
            </a:r>
            <a:r>
              <a:rPr lang="fi-FI" dirty="0" smtClean="0"/>
              <a:t> </a:t>
            </a:r>
            <a:r>
              <a:rPr lang="fi-FI" dirty="0" err="1" smtClean="0"/>
              <a:t>protection</a:t>
            </a:r>
            <a:r>
              <a:rPr lang="fi-FI" dirty="0" smtClean="0"/>
              <a:t> </a:t>
            </a:r>
            <a:r>
              <a:rPr lang="fi-FI" dirty="0" err="1" smtClean="0"/>
              <a:t>scheme</a:t>
            </a:r>
            <a:r>
              <a:rPr lang="fi-FI" dirty="0" smtClean="0"/>
              <a:t> </a:t>
            </a:r>
            <a:r>
              <a:rPr lang="fi-FI" dirty="0" err="1" smtClean="0"/>
              <a:t>providing</a:t>
            </a:r>
            <a:r>
              <a:rPr lang="fi-FI" dirty="0" smtClean="0"/>
              <a:t> </a:t>
            </a:r>
            <a:r>
              <a:rPr lang="fi-FI" dirty="0" err="1" smtClean="0"/>
              <a:t>skills</a:t>
            </a:r>
            <a:r>
              <a:rPr lang="fi-FI" dirty="0" smtClean="0"/>
              <a:t> </a:t>
            </a:r>
            <a:r>
              <a:rPr lang="fi-FI" dirty="0" err="1" smtClean="0"/>
              <a:t>training</a:t>
            </a:r>
            <a:endParaRPr lang="fi-FI" dirty="0" smtClean="0"/>
          </a:p>
          <a:p>
            <a:r>
              <a:rPr lang="fi-FI" dirty="0" err="1" smtClean="0"/>
              <a:t>Started</a:t>
            </a:r>
            <a:r>
              <a:rPr lang="fi-FI" dirty="0" smtClean="0"/>
              <a:t> in 2008</a:t>
            </a:r>
          </a:p>
          <a:p>
            <a:r>
              <a:rPr lang="fi-FI" dirty="0" err="1" smtClean="0"/>
              <a:t>Hosted</a:t>
            </a:r>
            <a:r>
              <a:rPr lang="fi-FI" dirty="0" smtClean="0"/>
              <a:t> 36 </a:t>
            </a:r>
            <a:r>
              <a:rPr lang="fi-FI" dirty="0" err="1" smtClean="0"/>
              <a:t>HRDs</a:t>
            </a:r>
            <a:r>
              <a:rPr lang="fi-FI" dirty="0" smtClean="0"/>
              <a:t> in 2008-2013</a:t>
            </a:r>
          </a:p>
          <a:p>
            <a:r>
              <a:rPr lang="fi-FI" dirty="0" err="1" smtClean="0"/>
              <a:t>Approx</a:t>
            </a:r>
            <a:r>
              <a:rPr lang="fi-FI" dirty="0" smtClean="0"/>
              <a:t>. 10 </a:t>
            </a:r>
            <a:r>
              <a:rPr lang="fi-FI" dirty="0" err="1" smtClean="0"/>
              <a:t>human</a:t>
            </a:r>
            <a:r>
              <a:rPr lang="fi-FI" dirty="0" smtClean="0"/>
              <a:t> </a:t>
            </a:r>
            <a:r>
              <a:rPr lang="fi-FI" dirty="0" err="1" smtClean="0"/>
              <a:t>rights</a:t>
            </a:r>
            <a:r>
              <a:rPr lang="fi-FI" dirty="0" smtClean="0"/>
              <a:t> </a:t>
            </a:r>
            <a:r>
              <a:rPr lang="fi-FI" dirty="0" err="1" smtClean="0"/>
              <a:t>defenders</a:t>
            </a:r>
            <a:r>
              <a:rPr lang="fi-FI" dirty="0" smtClean="0"/>
              <a:t> per </a:t>
            </a:r>
            <a:r>
              <a:rPr lang="fi-FI" dirty="0" err="1" smtClean="0"/>
              <a:t>year</a:t>
            </a:r>
            <a:endParaRPr lang="fi-FI" dirty="0" smtClean="0"/>
          </a:p>
          <a:p>
            <a:r>
              <a:rPr lang="fi-FI" dirty="0" smtClean="0"/>
              <a:t>Afghanistan, Bangladesh, Burma, China, Colombia, D. R. Congo, Egypt, Honduras, Indonesia, Iran, Iraq, Jamaica, Kenya, Kyrgyzstan, Liberia, Mexico, Nepal, Pakistan, Palestine, Russia, Rwanda, Sierra Leone, Somaliland, South Sudan, Sri Lanka, Sudan, Syria, Thailand, Uganda, Zimbabwe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Fellowship</a:t>
            </a:r>
            <a:r>
              <a:rPr lang="fi-FI" dirty="0" smtClean="0"/>
              <a:t> </a:t>
            </a:r>
            <a:r>
              <a:rPr lang="fi-FI" dirty="0" err="1" smtClean="0"/>
              <a:t>scheme</a:t>
            </a:r>
            <a:r>
              <a:rPr lang="fi-FI" dirty="0" smtClean="0"/>
              <a:t> in </a:t>
            </a:r>
            <a:r>
              <a:rPr lang="fi-FI" dirty="0" err="1" smtClean="0"/>
              <a:t>short</a:t>
            </a:r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Normally</a:t>
            </a:r>
            <a:r>
              <a:rPr lang="fi-FI" dirty="0" smtClean="0"/>
              <a:t> 3-6 </a:t>
            </a:r>
            <a:r>
              <a:rPr lang="fi-FI" dirty="0" err="1" smtClean="0"/>
              <a:t>month</a:t>
            </a:r>
            <a:r>
              <a:rPr lang="fi-FI" dirty="0" smtClean="0"/>
              <a:t> </a:t>
            </a:r>
            <a:r>
              <a:rPr lang="fi-FI" dirty="0" err="1" smtClean="0"/>
              <a:t>stays</a:t>
            </a:r>
            <a:endParaRPr lang="fi-FI" dirty="0" smtClean="0"/>
          </a:p>
          <a:p>
            <a:r>
              <a:rPr lang="fi-FI" dirty="0" err="1" smtClean="0"/>
              <a:t>During</a:t>
            </a:r>
            <a:r>
              <a:rPr lang="fi-FI" dirty="0" smtClean="0"/>
              <a:t> the </a:t>
            </a:r>
            <a:r>
              <a:rPr lang="fi-FI" dirty="0" err="1" smtClean="0"/>
              <a:t>academic</a:t>
            </a:r>
            <a:r>
              <a:rPr lang="fi-FI" dirty="0" smtClean="0"/>
              <a:t> </a:t>
            </a:r>
            <a:r>
              <a:rPr lang="fi-FI" dirty="0" err="1" smtClean="0"/>
              <a:t>year</a:t>
            </a:r>
            <a:r>
              <a:rPr lang="fi-FI" dirty="0" smtClean="0"/>
              <a:t>: </a:t>
            </a:r>
            <a:r>
              <a:rPr lang="fi-FI" dirty="0" err="1" smtClean="0"/>
              <a:t>September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January</a:t>
            </a:r>
            <a:r>
              <a:rPr lang="fi-FI" dirty="0" smtClean="0"/>
              <a:t> </a:t>
            </a:r>
            <a:r>
              <a:rPr lang="fi-FI" dirty="0" err="1" smtClean="0"/>
              <a:t>arrival</a:t>
            </a:r>
            <a:endParaRPr lang="fi-FI" dirty="0" smtClean="0"/>
          </a:p>
          <a:p>
            <a:r>
              <a:rPr lang="fi-FI" dirty="0" err="1" smtClean="0"/>
              <a:t>Taking</a:t>
            </a:r>
            <a:r>
              <a:rPr lang="fi-FI" dirty="0" smtClean="0"/>
              <a:t> </a:t>
            </a:r>
            <a:r>
              <a:rPr lang="fi-FI" dirty="0" err="1" smtClean="0"/>
              <a:t>part</a:t>
            </a:r>
            <a:r>
              <a:rPr lang="fi-FI" dirty="0" smtClean="0"/>
              <a:t> in an </a:t>
            </a:r>
            <a:r>
              <a:rPr lang="fi-FI" dirty="0" err="1" smtClean="0"/>
              <a:t>academic</a:t>
            </a:r>
            <a:r>
              <a:rPr lang="fi-FI" dirty="0" smtClean="0"/>
              <a:t> </a:t>
            </a:r>
            <a:r>
              <a:rPr lang="fi-FI" dirty="0" err="1" smtClean="0"/>
              <a:t>programme</a:t>
            </a:r>
            <a:endParaRPr lang="fi-FI" dirty="0" smtClean="0"/>
          </a:p>
          <a:p>
            <a:r>
              <a:rPr lang="fi-FI" dirty="0" smtClean="0"/>
              <a:t>Basic </a:t>
            </a:r>
            <a:r>
              <a:rPr lang="fi-FI" dirty="0" err="1" smtClean="0"/>
              <a:t>English</a:t>
            </a:r>
            <a:r>
              <a:rPr lang="fi-FI" dirty="0" smtClean="0"/>
              <a:t> </a:t>
            </a:r>
            <a:r>
              <a:rPr lang="fi-FI" dirty="0" err="1" smtClean="0"/>
              <a:t>skills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language</a:t>
            </a:r>
            <a:r>
              <a:rPr lang="fi-FI" dirty="0" smtClean="0"/>
              <a:t> </a:t>
            </a:r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provided</a:t>
            </a:r>
            <a:endParaRPr lang="fi-FI" dirty="0" smtClean="0"/>
          </a:p>
          <a:p>
            <a:r>
              <a:rPr lang="fi-FI" dirty="0" err="1" smtClean="0"/>
              <a:t>Tailor-made</a:t>
            </a:r>
            <a:r>
              <a:rPr lang="fi-FI" dirty="0" smtClean="0"/>
              <a:t> </a:t>
            </a:r>
            <a:r>
              <a:rPr lang="fi-FI" dirty="0" err="1" smtClean="0"/>
              <a:t>programme</a:t>
            </a:r>
            <a:r>
              <a:rPr lang="fi-FI" dirty="0" smtClean="0"/>
              <a:t> </a:t>
            </a:r>
            <a:r>
              <a:rPr lang="fi-FI" dirty="0" err="1" smtClean="0"/>
              <a:t>within</a:t>
            </a:r>
            <a:r>
              <a:rPr lang="fi-FI" dirty="0" smtClean="0"/>
              <a:t> the </a:t>
            </a:r>
            <a:r>
              <a:rPr lang="fi-FI" dirty="0" err="1" smtClean="0"/>
              <a:t>remit</a:t>
            </a:r>
            <a:r>
              <a:rPr lang="fi-FI" dirty="0" smtClean="0"/>
              <a:t> of the </a:t>
            </a:r>
            <a:r>
              <a:rPr lang="fi-FI" dirty="0" err="1" smtClean="0"/>
              <a:t>scheme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One </a:t>
            </a:r>
            <a:r>
              <a:rPr lang="fi-FI" dirty="0" err="1" smtClean="0"/>
              <a:t>call</a:t>
            </a:r>
            <a:r>
              <a:rPr lang="fi-FI" dirty="0" smtClean="0"/>
              <a:t> for </a:t>
            </a:r>
            <a:r>
              <a:rPr lang="fi-FI" dirty="0" err="1" smtClean="0"/>
              <a:t>nominations</a:t>
            </a:r>
            <a:r>
              <a:rPr lang="fi-FI" dirty="0" smtClean="0"/>
              <a:t> per </a:t>
            </a:r>
            <a:r>
              <a:rPr lang="fi-FI" dirty="0" err="1" smtClean="0"/>
              <a:t>year</a:t>
            </a:r>
            <a:r>
              <a:rPr lang="fi-FI" dirty="0" smtClean="0"/>
              <a:t> – </a:t>
            </a:r>
            <a:r>
              <a:rPr lang="fi-FI" dirty="0" err="1" smtClean="0"/>
              <a:t>April</a:t>
            </a:r>
            <a:endParaRPr lang="fi-FI" dirty="0" smtClean="0"/>
          </a:p>
          <a:p>
            <a:r>
              <a:rPr lang="fi-FI" dirty="0" err="1" smtClean="0"/>
              <a:t>Nominations</a:t>
            </a:r>
            <a:r>
              <a:rPr lang="fi-FI" dirty="0" smtClean="0"/>
              <a:t> </a:t>
            </a:r>
            <a:r>
              <a:rPr lang="fi-FI" dirty="0" err="1" smtClean="0"/>
              <a:t>accepted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designated</a:t>
            </a:r>
            <a:r>
              <a:rPr lang="fi-FI" dirty="0" smtClean="0"/>
              <a:t> </a:t>
            </a:r>
            <a:r>
              <a:rPr lang="fi-FI" dirty="0" err="1" smtClean="0"/>
              <a:t>nominating</a:t>
            </a:r>
            <a:r>
              <a:rPr lang="fi-FI" dirty="0" smtClean="0"/>
              <a:t> </a:t>
            </a:r>
            <a:r>
              <a:rPr lang="fi-FI" dirty="0" err="1" smtClean="0"/>
              <a:t>organisations</a:t>
            </a:r>
            <a:r>
              <a:rPr lang="fi-FI" dirty="0" smtClean="0"/>
              <a:t>: </a:t>
            </a:r>
            <a:r>
              <a:rPr lang="fi-FI" dirty="0" err="1" smtClean="0"/>
              <a:t>civil</a:t>
            </a:r>
            <a:r>
              <a:rPr lang="fi-FI" dirty="0" smtClean="0"/>
              <a:t> </a:t>
            </a:r>
            <a:r>
              <a:rPr lang="fi-FI" dirty="0" err="1" smtClean="0"/>
              <a:t>society</a:t>
            </a:r>
            <a:r>
              <a:rPr lang="fi-FI" dirty="0" smtClean="0"/>
              <a:t> </a:t>
            </a:r>
            <a:r>
              <a:rPr lang="fi-FI" dirty="0" err="1" smtClean="0"/>
              <a:t>organisations</a:t>
            </a:r>
            <a:r>
              <a:rPr lang="fi-FI" dirty="0" smtClean="0"/>
              <a:t> </a:t>
            </a:r>
            <a:r>
              <a:rPr lang="fi-FI" dirty="0" err="1" smtClean="0"/>
              <a:t>working</a:t>
            </a:r>
            <a:r>
              <a:rPr lang="fi-FI" dirty="0" smtClean="0"/>
              <a:t> in </a:t>
            </a:r>
            <a:r>
              <a:rPr lang="fi-FI" dirty="0" err="1" smtClean="0"/>
              <a:t>human</a:t>
            </a:r>
            <a:r>
              <a:rPr lang="fi-FI" dirty="0" smtClean="0"/>
              <a:t> </a:t>
            </a:r>
            <a:r>
              <a:rPr lang="fi-FI" dirty="0" err="1" smtClean="0"/>
              <a:t>rights</a:t>
            </a:r>
            <a:r>
              <a:rPr lang="fi-FI" dirty="0" smtClean="0"/>
              <a:t> /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HRDs</a:t>
            </a:r>
            <a:endParaRPr lang="fi-FI" dirty="0" smtClean="0"/>
          </a:p>
          <a:p>
            <a:r>
              <a:rPr lang="fi-FI" dirty="0" err="1" smtClean="0"/>
              <a:t>Selection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Advisory</a:t>
            </a:r>
            <a:r>
              <a:rPr lang="fi-FI" dirty="0" smtClean="0"/>
              <a:t> </a:t>
            </a:r>
            <a:r>
              <a:rPr lang="fi-FI" dirty="0" err="1" smtClean="0"/>
              <a:t>Board</a:t>
            </a:r>
            <a:r>
              <a:rPr lang="fi-FI" dirty="0" smtClean="0"/>
              <a:t> in </a:t>
            </a:r>
            <a:r>
              <a:rPr lang="fi-FI" dirty="0" err="1" smtClean="0"/>
              <a:t>June</a:t>
            </a:r>
            <a:endParaRPr lang="fi-FI" dirty="0" smtClean="0"/>
          </a:p>
          <a:p>
            <a:r>
              <a:rPr lang="fi-FI" dirty="0" err="1" smtClean="0"/>
              <a:t>Selection</a:t>
            </a:r>
            <a:r>
              <a:rPr lang="fi-FI" dirty="0" smtClean="0"/>
              <a:t> </a:t>
            </a:r>
            <a:r>
              <a:rPr lang="fi-FI" dirty="0" err="1" smtClean="0"/>
              <a:t>looks</a:t>
            </a:r>
            <a:r>
              <a:rPr lang="fi-FI" dirty="0" smtClean="0"/>
              <a:t> at:</a:t>
            </a:r>
          </a:p>
          <a:p>
            <a:pPr lvl="1"/>
            <a:r>
              <a:rPr lang="fi-FI" dirty="0" err="1" smtClean="0"/>
              <a:t>Degree</a:t>
            </a:r>
            <a:r>
              <a:rPr lang="fi-FI" dirty="0" smtClean="0"/>
              <a:t> of </a:t>
            </a:r>
            <a:r>
              <a:rPr lang="fi-FI" dirty="0" err="1" smtClean="0"/>
              <a:t>risk</a:t>
            </a:r>
            <a:endParaRPr lang="fi-FI" dirty="0" smtClean="0"/>
          </a:p>
          <a:p>
            <a:pPr lvl="1"/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needs</a:t>
            </a:r>
            <a:endParaRPr lang="fi-FI" dirty="0" smtClean="0"/>
          </a:p>
          <a:p>
            <a:pPr lvl="1"/>
            <a:r>
              <a:rPr lang="fi-FI" dirty="0" err="1" smtClean="0"/>
              <a:t>Suitability</a:t>
            </a:r>
            <a:r>
              <a:rPr lang="fi-FI" dirty="0" smtClean="0"/>
              <a:t> of </a:t>
            </a:r>
            <a:r>
              <a:rPr lang="fi-FI" dirty="0" err="1" smtClean="0"/>
              <a:t>scheme</a:t>
            </a:r>
            <a:r>
              <a:rPr lang="fi-FI" dirty="0" smtClean="0"/>
              <a:t> for the </a:t>
            </a:r>
            <a:r>
              <a:rPr lang="fi-FI" dirty="0" err="1" smtClean="0"/>
              <a:t>fellow’s</a:t>
            </a:r>
            <a:r>
              <a:rPr lang="fi-FI" dirty="0" smtClean="0"/>
              <a:t> </a:t>
            </a:r>
            <a:r>
              <a:rPr lang="fi-FI" dirty="0" err="1" smtClean="0"/>
              <a:t>needs</a:t>
            </a:r>
            <a:endParaRPr lang="fi-FI" dirty="0" smtClean="0"/>
          </a:p>
          <a:p>
            <a:pPr lvl="1"/>
            <a:r>
              <a:rPr lang="fi-FI" dirty="0" err="1" smtClean="0"/>
              <a:t>Gender</a:t>
            </a:r>
            <a:r>
              <a:rPr lang="fi-FI" dirty="0" smtClean="0"/>
              <a:t>, </a:t>
            </a:r>
            <a:r>
              <a:rPr lang="fi-FI" dirty="0" err="1" smtClean="0"/>
              <a:t>regional</a:t>
            </a:r>
            <a:r>
              <a:rPr lang="fi-FI" dirty="0" smtClean="0"/>
              <a:t> </a:t>
            </a:r>
            <a:r>
              <a:rPr lang="fi-FI" dirty="0" err="1" smtClean="0"/>
              <a:t>spread</a:t>
            </a:r>
            <a:r>
              <a:rPr lang="fi-FI" dirty="0" smtClean="0"/>
              <a:t>, </a:t>
            </a:r>
            <a:r>
              <a:rPr lang="fi-FI" dirty="0" err="1" smtClean="0"/>
              <a:t>experience</a:t>
            </a:r>
            <a:r>
              <a:rPr lang="fi-FI" dirty="0" smtClean="0"/>
              <a:t>, </a:t>
            </a:r>
            <a:r>
              <a:rPr lang="fi-FI" dirty="0" err="1" smtClean="0"/>
              <a:t>field</a:t>
            </a:r>
            <a:r>
              <a:rPr lang="fi-FI" dirty="0" smtClean="0"/>
              <a:t> of </a:t>
            </a:r>
            <a:r>
              <a:rPr lang="fi-FI" dirty="0" err="1" smtClean="0"/>
              <a:t>work</a:t>
            </a:r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Selection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Degrees</a:t>
            </a:r>
            <a:r>
              <a:rPr lang="fi-FI" dirty="0" smtClean="0"/>
              <a:t> of </a:t>
            </a:r>
            <a:r>
              <a:rPr lang="fi-FI" dirty="0" err="1" smtClean="0"/>
              <a:t>risk</a:t>
            </a:r>
            <a:endParaRPr lang="fi-FI" dirty="0" smtClean="0"/>
          </a:p>
          <a:p>
            <a:pPr lvl="1"/>
            <a:r>
              <a:rPr lang="fi-FI" dirty="0" err="1" smtClean="0"/>
              <a:t>Direct</a:t>
            </a:r>
            <a:r>
              <a:rPr lang="fi-FI" dirty="0" smtClean="0"/>
              <a:t> </a:t>
            </a:r>
            <a:r>
              <a:rPr lang="fi-FI" dirty="0" err="1" smtClean="0"/>
              <a:t>risk</a:t>
            </a:r>
            <a:endParaRPr lang="fi-FI" dirty="0" smtClean="0"/>
          </a:p>
          <a:p>
            <a:pPr lvl="1"/>
            <a:r>
              <a:rPr lang="fi-FI" dirty="0" err="1" smtClean="0"/>
              <a:t>Difficult</a:t>
            </a:r>
            <a:r>
              <a:rPr lang="fi-FI" dirty="0" smtClean="0"/>
              <a:t> </a:t>
            </a:r>
            <a:r>
              <a:rPr lang="fi-FI" dirty="0" err="1" smtClean="0"/>
              <a:t>working</a:t>
            </a:r>
            <a:r>
              <a:rPr lang="fi-FI" dirty="0" smtClean="0"/>
              <a:t> </a:t>
            </a:r>
            <a:r>
              <a:rPr lang="fi-FI" dirty="0" err="1" smtClean="0"/>
              <a:t>environment</a:t>
            </a:r>
            <a:endParaRPr lang="fi-FI" dirty="0" smtClean="0"/>
          </a:p>
          <a:p>
            <a:pPr lvl="1"/>
            <a:r>
              <a:rPr lang="fi-FI" dirty="0" smtClean="0"/>
              <a:t>In </a:t>
            </a:r>
            <a:r>
              <a:rPr lang="fi-FI" dirty="0" err="1" smtClean="0"/>
              <a:t>need</a:t>
            </a:r>
            <a:r>
              <a:rPr lang="fi-FI" dirty="0" smtClean="0"/>
              <a:t> of </a:t>
            </a:r>
            <a:r>
              <a:rPr lang="fi-FI" dirty="0" err="1" smtClean="0"/>
              <a:t>respite</a:t>
            </a:r>
            <a:endParaRPr lang="fi-FI" dirty="0" smtClean="0"/>
          </a:p>
          <a:p>
            <a:r>
              <a:rPr lang="fi-FI" dirty="0" smtClean="0"/>
              <a:t>Intention for </a:t>
            </a:r>
            <a:r>
              <a:rPr lang="fi-FI" dirty="0" err="1" smtClean="0"/>
              <a:t>return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the </a:t>
            </a:r>
            <a:r>
              <a:rPr lang="fi-FI" dirty="0" err="1" smtClean="0"/>
              <a:t>end</a:t>
            </a:r>
            <a:r>
              <a:rPr lang="fi-FI" dirty="0" smtClean="0"/>
              <a:t> of the </a:t>
            </a:r>
            <a:r>
              <a:rPr lang="fi-FI" dirty="0" err="1" smtClean="0"/>
              <a:t>fellowship</a:t>
            </a:r>
            <a:endParaRPr lang="fi-FI" dirty="0" smtClean="0"/>
          </a:p>
          <a:p>
            <a:pPr lvl="1"/>
            <a:r>
              <a:rPr lang="fi-FI" dirty="0" smtClean="0"/>
              <a:t>To country of </a:t>
            </a:r>
            <a:r>
              <a:rPr lang="fi-FI" dirty="0" err="1" smtClean="0"/>
              <a:t>origin/work</a:t>
            </a:r>
            <a:endParaRPr lang="fi-FI" dirty="0" smtClean="0"/>
          </a:p>
          <a:p>
            <a:pPr lvl="1"/>
            <a:r>
              <a:rPr lang="fi-FI" dirty="0" smtClean="0"/>
              <a:t>To </a:t>
            </a:r>
            <a:r>
              <a:rPr lang="fi-FI" dirty="0" err="1" smtClean="0"/>
              <a:t>region</a:t>
            </a:r>
            <a:r>
              <a:rPr lang="fi-FI" dirty="0" smtClean="0"/>
              <a:t> of </a:t>
            </a:r>
            <a:r>
              <a:rPr lang="fi-FI" dirty="0" err="1" smtClean="0"/>
              <a:t>origin/work</a:t>
            </a:r>
            <a:endParaRPr lang="fi-FI" dirty="0" smtClean="0"/>
          </a:p>
          <a:p>
            <a:r>
              <a:rPr lang="fi-FI" dirty="0" smtClean="0"/>
              <a:t>Exit strategies planned together with the HRD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Protection</a:t>
            </a:r>
            <a:r>
              <a:rPr lang="fi-FI" dirty="0" smtClean="0"/>
              <a:t> </a:t>
            </a:r>
            <a:r>
              <a:rPr lang="fi-FI" dirty="0" err="1" smtClean="0"/>
              <a:t>facility</a:t>
            </a:r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MA &amp; LLM </a:t>
            </a:r>
            <a:r>
              <a:rPr lang="fi-FI" dirty="0" err="1" smtClean="0"/>
              <a:t>classes</a:t>
            </a:r>
            <a:r>
              <a:rPr lang="fi-FI" dirty="0" smtClean="0"/>
              <a:t>  </a:t>
            </a:r>
            <a:r>
              <a:rPr lang="fi-FI" dirty="0" err="1" smtClean="0"/>
              <a:t>taught</a:t>
            </a:r>
            <a:r>
              <a:rPr lang="fi-FI" dirty="0" smtClean="0"/>
              <a:t> at CAHR</a:t>
            </a:r>
          </a:p>
          <a:p>
            <a:pPr lvl="1"/>
            <a:r>
              <a:rPr lang="fi-FI" dirty="0" err="1" smtClean="0"/>
              <a:t>Learning</a:t>
            </a:r>
            <a:r>
              <a:rPr lang="fi-FI" dirty="0" smtClean="0"/>
              <a:t> &amp; </a:t>
            </a:r>
            <a:r>
              <a:rPr lang="fi-FI" dirty="0" err="1" smtClean="0"/>
              <a:t>teaching</a:t>
            </a:r>
            <a:endParaRPr lang="fi-FI" dirty="0" smtClean="0"/>
          </a:p>
          <a:p>
            <a:pPr lvl="1"/>
            <a:r>
              <a:rPr lang="fi-FI" dirty="0" err="1" smtClean="0"/>
              <a:t>Interaction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endParaRPr lang="fi-FI" dirty="0" smtClean="0"/>
          </a:p>
          <a:p>
            <a:r>
              <a:rPr lang="fi-FI" dirty="0" err="1" smtClean="0"/>
              <a:t>Bespoke</a:t>
            </a:r>
            <a:r>
              <a:rPr lang="fi-FI" dirty="0" smtClean="0"/>
              <a:t> </a:t>
            </a:r>
            <a:r>
              <a:rPr lang="fi-FI" dirty="0" err="1" smtClean="0"/>
              <a:t>trainings</a:t>
            </a:r>
            <a:r>
              <a:rPr lang="fi-FI" dirty="0" smtClean="0"/>
              <a:t> for </a:t>
            </a:r>
            <a:r>
              <a:rPr lang="fi-FI" dirty="0" err="1" smtClean="0"/>
              <a:t>HRDs</a:t>
            </a:r>
            <a:endParaRPr lang="fi-FI" dirty="0" smtClean="0"/>
          </a:p>
          <a:p>
            <a:pPr lvl="1"/>
            <a:r>
              <a:rPr lang="fi-FI" dirty="0" smtClean="0"/>
              <a:t>International </a:t>
            </a:r>
            <a:r>
              <a:rPr lang="fi-FI" dirty="0" err="1" smtClean="0"/>
              <a:t>human</a:t>
            </a:r>
            <a:r>
              <a:rPr lang="fi-FI" dirty="0" smtClean="0"/>
              <a:t> </a:t>
            </a:r>
            <a:r>
              <a:rPr lang="fi-FI" dirty="0" err="1" smtClean="0"/>
              <a:t>rights</a:t>
            </a:r>
            <a:r>
              <a:rPr lang="fi-FI" dirty="0" smtClean="0"/>
              <a:t> </a:t>
            </a:r>
            <a:r>
              <a:rPr lang="fi-FI" dirty="0" err="1" smtClean="0"/>
              <a:t>law</a:t>
            </a:r>
            <a:r>
              <a:rPr lang="fi-FI" dirty="0" smtClean="0"/>
              <a:t> &amp; </a:t>
            </a:r>
            <a:r>
              <a:rPr lang="fi-FI" dirty="0" err="1" smtClean="0"/>
              <a:t>advocacy</a:t>
            </a:r>
            <a:endParaRPr lang="fi-FI" dirty="0" smtClean="0"/>
          </a:p>
          <a:p>
            <a:pPr lvl="1"/>
            <a:r>
              <a:rPr lang="fi-FI" dirty="0" err="1" smtClean="0"/>
              <a:t>Working</a:t>
            </a:r>
            <a:r>
              <a:rPr lang="fi-FI" dirty="0" smtClean="0"/>
              <a:t> </a:t>
            </a:r>
            <a:r>
              <a:rPr lang="fi-FI" dirty="0" err="1" smtClean="0"/>
              <a:t>safely</a:t>
            </a:r>
            <a:r>
              <a:rPr lang="fi-FI" dirty="0" smtClean="0"/>
              <a:t>: </a:t>
            </a:r>
            <a:r>
              <a:rPr lang="fi-FI" dirty="0" err="1" smtClean="0"/>
              <a:t>managing</a:t>
            </a:r>
            <a:r>
              <a:rPr lang="fi-FI" dirty="0" smtClean="0"/>
              <a:t> </a:t>
            </a:r>
            <a:r>
              <a:rPr lang="fi-FI" dirty="0" err="1" smtClean="0"/>
              <a:t>risk</a:t>
            </a:r>
            <a:r>
              <a:rPr lang="fi-FI" dirty="0" smtClean="0"/>
              <a:t> &amp; </a:t>
            </a:r>
            <a:r>
              <a:rPr lang="fi-FI" dirty="0" err="1" smtClean="0"/>
              <a:t>strengthening</a:t>
            </a:r>
            <a:r>
              <a:rPr lang="fi-FI" dirty="0" smtClean="0"/>
              <a:t> </a:t>
            </a:r>
            <a:r>
              <a:rPr lang="fi-FI" dirty="0" err="1" smtClean="0"/>
              <a:t>protection</a:t>
            </a:r>
            <a:endParaRPr lang="fi-FI" dirty="0" smtClean="0"/>
          </a:p>
          <a:p>
            <a:r>
              <a:rPr lang="fi-FI" dirty="0" err="1" smtClean="0"/>
              <a:t>Independent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endParaRPr lang="fi-FI" dirty="0" smtClean="0"/>
          </a:p>
          <a:p>
            <a:pPr lvl="1"/>
            <a:r>
              <a:rPr lang="fi-FI" dirty="0" err="1" smtClean="0"/>
              <a:t>Academic</a:t>
            </a:r>
            <a:r>
              <a:rPr lang="fi-FI" dirty="0" smtClean="0"/>
              <a:t> </a:t>
            </a:r>
            <a:r>
              <a:rPr lang="fi-FI" dirty="0" err="1" smtClean="0"/>
              <a:t>mentor</a:t>
            </a:r>
            <a:r>
              <a:rPr lang="fi-FI" dirty="0" smtClean="0"/>
              <a:t> at CAHR</a:t>
            </a:r>
          </a:p>
          <a:p>
            <a:pPr lvl="1"/>
            <a:r>
              <a:rPr lang="fi-FI" dirty="0" smtClean="0"/>
              <a:t>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implemented</a:t>
            </a:r>
            <a:r>
              <a:rPr lang="fi-FI" dirty="0" smtClean="0"/>
              <a:t> </a:t>
            </a:r>
            <a:r>
              <a:rPr lang="fi-FI" dirty="0" err="1" smtClean="0"/>
              <a:t>upon</a:t>
            </a:r>
            <a:r>
              <a:rPr lang="fi-FI" dirty="0" smtClean="0"/>
              <a:t> </a:t>
            </a:r>
            <a:r>
              <a:rPr lang="fi-FI" dirty="0" err="1" smtClean="0"/>
              <a:t>return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Skills</a:t>
            </a:r>
            <a:r>
              <a:rPr lang="fi-FI" dirty="0" smtClean="0"/>
              <a:t> </a:t>
            </a:r>
            <a:r>
              <a:rPr lang="fi-FI" dirty="0" err="1" smtClean="0"/>
              <a:t>training</a:t>
            </a:r>
            <a:endParaRPr lang="fi-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Opportunities</a:t>
            </a:r>
            <a:r>
              <a:rPr lang="fi-FI" dirty="0" smtClean="0"/>
              <a:t> for </a:t>
            </a:r>
            <a:r>
              <a:rPr lang="fi-FI" dirty="0" err="1" smtClean="0"/>
              <a:t>advocacy</a:t>
            </a:r>
            <a:endParaRPr lang="fi-FI" dirty="0" smtClean="0"/>
          </a:p>
          <a:p>
            <a:pPr lvl="1"/>
            <a:r>
              <a:rPr lang="fi-FI" dirty="0" smtClean="0"/>
              <a:t>Public </a:t>
            </a:r>
            <a:r>
              <a:rPr lang="fi-FI" dirty="0" err="1" smtClean="0"/>
              <a:t>talks</a:t>
            </a:r>
            <a:endParaRPr lang="fi-FI" dirty="0" smtClean="0"/>
          </a:p>
          <a:p>
            <a:pPr lvl="1"/>
            <a:r>
              <a:rPr lang="fi-FI" dirty="0" err="1" smtClean="0"/>
              <a:t>London-based</a:t>
            </a:r>
            <a:r>
              <a:rPr lang="fi-FI" dirty="0" smtClean="0"/>
              <a:t> </a:t>
            </a:r>
            <a:r>
              <a:rPr lang="fi-FI" dirty="0" err="1" smtClean="0"/>
              <a:t>NGOs</a:t>
            </a:r>
            <a:r>
              <a:rPr lang="fi-FI" dirty="0" smtClean="0"/>
              <a:t> &amp; FCO</a:t>
            </a:r>
          </a:p>
          <a:p>
            <a:pPr lvl="1"/>
            <a:r>
              <a:rPr lang="fi-FI" dirty="0" err="1" smtClean="0"/>
              <a:t>Brussels</a:t>
            </a:r>
            <a:r>
              <a:rPr lang="fi-FI" dirty="0" smtClean="0"/>
              <a:t> (EU), </a:t>
            </a:r>
            <a:r>
              <a:rPr lang="fi-FI" dirty="0" err="1" smtClean="0"/>
              <a:t>Geneva</a:t>
            </a:r>
            <a:r>
              <a:rPr lang="fi-FI" dirty="0" smtClean="0"/>
              <a:t> (UN)</a:t>
            </a:r>
          </a:p>
          <a:p>
            <a:pPr lvl="1"/>
            <a:r>
              <a:rPr lang="fi-FI" dirty="0" smtClean="0"/>
              <a:t>Paris, </a:t>
            </a:r>
            <a:r>
              <a:rPr lang="fi-FI" dirty="0" err="1" smtClean="0"/>
              <a:t>Vienna</a:t>
            </a:r>
            <a:r>
              <a:rPr lang="fi-FI" dirty="0" smtClean="0"/>
              <a:t>, Berlin … </a:t>
            </a:r>
          </a:p>
          <a:p>
            <a:r>
              <a:rPr lang="fi-FI" dirty="0" err="1" smtClean="0"/>
              <a:t>Facilitating</a:t>
            </a:r>
            <a:r>
              <a:rPr lang="fi-FI" dirty="0" smtClean="0"/>
              <a:t> </a:t>
            </a:r>
            <a:r>
              <a:rPr lang="fi-FI" dirty="0" err="1" smtClean="0"/>
              <a:t>networking</a:t>
            </a:r>
            <a:endParaRPr lang="fi-FI" dirty="0" smtClean="0"/>
          </a:p>
          <a:p>
            <a:pPr lvl="1"/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York-based</a:t>
            </a:r>
            <a:r>
              <a:rPr lang="fi-FI" dirty="0" smtClean="0"/>
              <a:t> </a:t>
            </a:r>
            <a:r>
              <a:rPr lang="fi-FI" dirty="0" err="1" smtClean="0"/>
              <a:t>NGOs</a:t>
            </a:r>
            <a:endParaRPr lang="fi-FI" dirty="0" smtClean="0"/>
          </a:p>
          <a:p>
            <a:pPr lvl="1"/>
            <a:r>
              <a:rPr lang="fi-FI" dirty="0" err="1" smtClean="0"/>
              <a:t>UK-based</a:t>
            </a:r>
            <a:r>
              <a:rPr lang="fi-FI" dirty="0" smtClean="0"/>
              <a:t> </a:t>
            </a:r>
            <a:r>
              <a:rPr lang="fi-FI" dirty="0" err="1" smtClean="0"/>
              <a:t>NGOs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Advocacy</a:t>
            </a:r>
            <a:r>
              <a:rPr lang="fi-FI" dirty="0" smtClean="0"/>
              <a:t> &amp; </a:t>
            </a:r>
            <a:r>
              <a:rPr lang="fi-FI" dirty="0" err="1" smtClean="0"/>
              <a:t>networking</a:t>
            </a:r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Key objectives of the ‘Friends’ scheme</a:t>
            </a:r>
            <a:endParaRPr lang="en-US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To contribute to the ‘integration’ of visiting human rights defenders (HRDs) into the (local) host community.</a:t>
            </a:r>
          </a:p>
          <a:p>
            <a:pPr>
              <a:lnSpc>
                <a:spcPct val="90000"/>
              </a:lnSpc>
            </a:pPr>
            <a:r>
              <a:rPr lang="en-GB" sz="2800"/>
              <a:t>To inform and educate the (local) host community (i.e. City of York and environs) to the international-, country specific- and issue specific- knowledge held by HRDs.</a:t>
            </a:r>
          </a:p>
          <a:p>
            <a:pPr>
              <a:lnSpc>
                <a:spcPct val="90000"/>
              </a:lnSpc>
            </a:pPr>
            <a:r>
              <a:rPr lang="en-GB" sz="2800"/>
              <a:t>To enhance the education and/or professional development of HRDs through engagement with wider groups of individuals and organisations.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4656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pilot…..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000"/>
              <a:t>‘Friends’ recruited through local ‘interested’ organisations and by word of mouth.  32 now signed up to:</a:t>
            </a:r>
          </a:p>
          <a:p>
            <a:pPr>
              <a:lnSpc>
                <a:spcPct val="80000"/>
              </a:lnSpc>
            </a:pPr>
            <a:endParaRPr lang="en-GB" sz="2000"/>
          </a:p>
          <a:p>
            <a:pPr>
              <a:lnSpc>
                <a:spcPct val="80000"/>
              </a:lnSpc>
            </a:pPr>
            <a:r>
              <a:rPr lang="en-GB" sz="2000"/>
              <a:t>assist HRDs get settled into York during the first 4-6 weeks of their stay</a:t>
            </a:r>
          </a:p>
          <a:p>
            <a:pPr>
              <a:lnSpc>
                <a:spcPct val="80000"/>
              </a:lnSpc>
            </a:pPr>
            <a:r>
              <a:rPr lang="en-GB" sz="2000"/>
              <a:t>maintain contact throughout their whole stay if both parties wish that, i.e. by mutual consent</a:t>
            </a:r>
          </a:p>
          <a:p>
            <a:pPr>
              <a:lnSpc>
                <a:spcPct val="80000"/>
              </a:lnSpc>
            </a:pPr>
            <a:r>
              <a:rPr lang="en-GB" sz="2000"/>
              <a:t>pay due regard to the sensitive nature of information about the HRD, taking care not to share such information with others without the consent of the HRD.  </a:t>
            </a:r>
          </a:p>
          <a:p>
            <a:pPr>
              <a:lnSpc>
                <a:spcPct val="80000"/>
              </a:lnSpc>
            </a:pPr>
            <a:r>
              <a:rPr lang="en-GB" sz="2000"/>
              <a:t>be consulted about/be instrumental in establishing links with local educational establishments, workplaces, organisations and so on that might host talks by HRDs OR that might meet an individual HRD’s developmental wishes and needs</a:t>
            </a:r>
          </a:p>
          <a:p>
            <a:pPr>
              <a:lnSpc>
                <a:spcPct val="80000"/>
              </a:lnSpc>
            </a:pPr>
            <a:r>
              <a:rPr lang="en-GB" sz="2000"/>
              <a:t>be on the mailing list for human rights events at the university and elsewhere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48265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i">
  <a:themeElements>
    <a:clrScheme name="Paperi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i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Paperi.thmx</Template>
  <TotalTime>166</TotalTime>
  <Words>617</Words>
  <Application>Microsoft Office PowerPoint</Application>
  <PresentationFormat>On-screen Show (4:3)</PresentationFormat>
  <Paragraphs>86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Paperi</vt:lpstr>
      <vt:lpstr>Protective Fellowship Scheme for Human Rights Defenders at Risk</vt:lpstr>
      <vt:lpstr>Fellowship scheme in short</vt:lpstr>
      <vt:lpstr>PowerPoint Presentation</vt:lpstr>
      <vt:lpstr>Selection process</vt:lpstr>
      <vt:lpstr>Protection facility</vt:lpstr>
      <vt:lpstr>Skills training</vt:lpstr>
      <vt:lpstr>Advocacy &amp; networking</vt:lpstr>
      <vt:lpstr>Key objectives of the ‘Friends’ scheme</vt:lpstr>
      <vt:lpstr>The pilot…..</vt:lpstr>
      <vt:lpstr>PowerPoint Presentation</vt:lpstr>
      <vt:lpstr>Key issues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Protective Fellowship Scheme for Human Rights Defenders at Risk</dc:title>
  <dc:creator>Sanna Eriksson</dc:creator>
  <cp:lastModifiedBy>Sanna Eriksson</cp:lastModifiedBy>
  <cp:revision>18</cp:revision>
  <dcterms:created xsi:type="dcterms:W3CDTF">2013-07-08T16:38:04Z</dcterms:created>
  <dcterms:modified xsi:type="dcterms:W3CDTF">2013-07-23T11:17:51Z</dcterms:modified>
</cp:coreProperties>
</file>